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42803763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22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60"/>
  </p:normalViewPr>
  <p:slideViewPr>
    <p:cSldViewPr snapToGrid="0">
      <p:cViewPr>
        <p:scale>
          <a:sx n="20" d="100"/>
          <a:sy n="20" d="100"/>
        </p:scale>
        <p:origin x="588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549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552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80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094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/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75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75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230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162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20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877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518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820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608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44DE8-AE3D-40A8-90B8-FB90AC599C3D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C4D90-E909-4F87-A3D0-77D3250A7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66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-1"/>
            <a:ext cx="42968409" cy="4964363"/>
          </a:xfrm>
          <a:prstGeom prst="rect">
            <a:avLst/>
          </a:prstGeom>
          <a:solidFill>
            <a:srgbClr val="E7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64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-433005" y="4469820"/>
            <a:ext cx="42147135" cy="23936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7B6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1024" tIns="21024" rIns="21024" bIns="21024" numCol="1" anchor="t" anchorCtr="0" compatLnSpc="1">
            <a:prstTxWarp prst="textNoShape">
              <a:avLst/>
            </a:prstTxWarp>
          </a:bodyPr>
          <a:lstStyle/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725" dirty="0">
              <a:latin typeface="Arial" panose="020B0604020202020204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75769" y="297559"/>
            <a:ext cx="42147135" cy="172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7B6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1024" tIns="21024" rIns="21024" bIns="21024" numCol="1" anchor="t" anchorCtr="0" compatLnSpc="1">
            <a:prstTxWarp prst="textNoShape">
              <a:avLst/>
            </a:prstTxWarp>
          </a:bodyPr>
          <a:lstStyle/>
          <a:p>
            <a:pPr algn="ctr" defTabSz="5255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7200" b="1" dirty="0">
                <a:latin typeface="Tahoma" panose="020B0604030504040204" pitchFamily="34" charset="0"/>
                <a:cs typeface="Tahoma" panose="020B0604030504040204" pitchFamily="34" charset="0"/>
              </a:rPr>
              <a:t>Polyherbacy among people living with HIV in resource limited settings: implication for drug-herb interactions</a:t>
            </a:r>
            <a:br>
              <a:rPr lang="en-US" altLang="en-US" sz="7200" b="1" dirty="0">
                <a:latin typeface="Tahoma" panose="020B0604030504040204" pitchFamily="34" charset="0"/>
                <a:cs typeface="Tahoma" panose="020B0604030504040204" pitchFamily="34" charset="0"/>
              </a:rPr>
            </a:br>
            <a:br>
              <a:rPr lang="en-US" altLang="en-US" sz="7200" b="1" dirty="0">
                <a:latin typeface="Tahoma" panose="020B0604030504040204" pitchFamily="34" charset="0"/>
                <a:cs typeface="Tahoma" panose="020B0604030504040204" pitchFamily="34" charset="0"/>
              </a:rPr>
            </a:br>
            <a:endParaRPr lang="en-US" altLang="en-US" sz="72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0700939" y="3004205"/>
            <a:ext cx="22811636" cy="853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7B6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1024" tIns="21024" rIns="21024" bIns="21024" numCol="1" anchor="t" anchorCtr="0" compatLnSpc="1">
            <a:prstTxWarp prst="textNoShape">
              <a:avLst/>
            </a:prstTxWarp>
          </a:bodyPr>
          <a:lstStyle/>
          <a:p>
            <a:pPr algn="ctr" defTabSz="5255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>
                <a:latin typeface="Verdana" panose="020B0604030504040204" pitchFamily="34" charset="0"/>
              </a:rPr>
              <a:t> </a:t>
            </a:r>
            <a:r>
              <a:rPr lang="en-US" altLang="en-US" sz="4400" b="1" i="1" u="sng" dirty="0">
                <a:latin typeface="Tahoma" panose="020B0604030504040204" pitchFamily="34" charset="0"/>
                <a:cs typeface="Tahoma" panose="020B0604030504040204" pitchFamily="34" charset="0"/>
              </a:rPr>
              <a:t>Koye A</a:t>
            </a:r>
            <a:r>
              <a:rPr lang="en-US" altLang="en-US" sz="4400" i="1" baseline="30000" dirty="0">
                <a:latin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altLang="en-US" sz="4400" i="1" dirty="0">
                <a:latin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altLang="en-US" sz="4400" b="1" i="1" u="sng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i="1" u="sng" dirty="0" err="1">
                <a:latin typeface="Tahoma" panose="020B0604030504040204" pitchFamily="34" charset="0"/>
                <a:cs typeface="Tahoma" panose="020B0604030504040204" pitchFamily="34" charset="0"/>
              </a:rPr>
              <a:t>Lemlemu</a:t>
            </a:r>
            <a:r>
              <a:rPr lang="en-US" altLang="en-US" sz="4400" b="1" i="1" u="sng" dirty="0">
                <a:latin typeface="Tahoma" panose="020B0604030504040204" pitchFamily="34" charset="0"/>
                <a:cs typeface="Tahoma" panose="020B0604030504040204" pitchFamily="34" charset="0"/>
              </a:rPr>
              <a:t> E</a:t>
            </a:r>
            <a:r>
              <a:rPr lang="en-US" altLang="en-US" sz="4400" b="1" i="1" u="sng" baseline="30000" dirty="0">
                <a:latin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altLang="en-US" sz="4400" i="1" dirty="0"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sz="4400" b="1" i="1" dirty="0" err="1">
                <a:latin typeface="Tahoma" panose="020B0604030504040204" pitchFamily="34" charset="0"/>
                <a:cs typeface="Tahoma" panose="020B0604030504040204" pitchFamily="34" charset="0"/>
              </a:rPr>
              <a:t>Sabe</a:t>
            </a:r>
            <a:r>
              <a:rPr lang="en-US" altLang="en-US" sz="4400" b="1" i="1" dirty="0">
                <a:latin typeface="Tahoma" panose="020B0604030504040204" pitchFamily="34" charset="0"/>
                <a:cs typeface="Tahoma" panose="020B0604030504040204" pitchFamily="34" charset="0"/>
              </a:rPr>
              <a:t> Z</a:t>
            </a:r>
            <a:r>
              <a:rPr lang="en-US" altLang="en-US" sz="4400" b="1" i="1" u="sng" baseline="30000" dirty="0">
                <a:latin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altLang="en-US" sz="4400" b="1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en-US" altLang="en-US" sz="4400" b="1" i="1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4400" i="1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altLang="en-US" sz="4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Hule Pharmacy, Addis Ababa, Ethiopia</a:t>
            </a:r>
            <a:r>
              <a:rPr lang="en-US" altLang="en-US" sz="4400" i="1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. </a:t>
            </a:r>
            <a:r>
              <a:rPr lang="en-US" altLang="en-US" sz="4400" i="1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altLang="en-US" sz="4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Debre Markos University, Debre Markos, Ethiopia. </a:t>
            </a:r>
            <a:r>
              <a:rPr lang="en-US" altLang="en-US" sz="4400" i="1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altLang="en-US" sz="4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CDT-Africa, Addis Ababa University,</a:t>
            </a:r>
            <a:r>
              <a:rPr lang="en-US" altLang="en-US" sz="4400" i="1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Ethiopia.</a:t>
            </a:r>
            <a:br>
              <a:rPr lang="en-AU" alt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altLang="en-US" sz="4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1035" name="AutoShape 11"/>
          <p:cNvCxnSpPr>
            <a:cxnSpLocks noChangeShapeType="1"/>
          </p:cNvCxnSpPr>
          <p:nvPr/>
        </p:nvCxnSpPr>
        <p:spPr bwMode="auto">
          <a:xfrm>
            <a:off x="11940877" y="28863607"/>
            <a:ext cx="18922008" cy="0"/>
          </a:xfrm>
          <a:prstGeom prst="straightConnector1">
            <a:avLst/>
          </a:prstGeom>
          <a:noFill/>
          <a:ln w="76200">
            <a:solidFill>
              <a:srgbClr val="EF402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sp>
        <p:nvSpPr>
          <p:cNvPr id="2" name="Rectangle 1"/>
          <p:cNvSpPr/>
          <p:nvPr/>
        </p:nvSpPr>
        <p:spPr>
          <a:xfrm>
            <a:off x="0" y="28863607"/>
            <a:ext cx="42803763" cy="1411605"/>
          </a:xfrm>
          <a:prstGeom prst="rect">
            <a:avLst/>
          </a:prstGeom>
          <a:solidFill>
            <a:srgbClr val="E7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64"/>
          </a:p>
        </p:txBody>
      </p:sp>
      <p:sp>
        <p:nvSpPr>
          <p:cNvPr id="14" name="TextBox 13"/>
          <p:cNvSpPr txBox="1"/>
          <p:nvPr/>
        </p:nvSpPr>
        <p:spPr>
          <a:xfrm>
            <a:off x="275770" y="29178175"/>
            <a:ext cx="8348516" cy="820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65" b="1" dirty="0">
                <a:solidFill>
                  <a:schemeClr val="bg1"/>
                </a:solidFill>
                <a:latin typeface="Century Gothic" panose="020B0502020202020204" pitchFamily="34" charset="0"/>
              </a:rPr>
              <a:t>PRESENTED AT THE 23</a:t>
            </a:r>
            <a:r>
              <a:rPr lang="en-GB" sz="2365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RD</a:t>
            </a:r>
            <a:r>
              <a:rPr lang="en-GB" sz="2365" b="1" dirty="0">
                <a:solidFill>
                  <a:schemeClr val="bg1"/>
                </a:solidFill>
                <a:latin typeface="Century Gothic" panose="020B0502020202020204" pitchFamily="34" charset="0"/>
              </a:rPr>
              <a:t> INTERNATIONAL AIDS CONFERENCE (AIDS 2020) </a:t>
            </a:r>
            <a:r>
              <a:rPr lang="es-ES" sz="2365" b="1" dirty="0">
                <a:solidFill>
                  <a:schemeClr val="bg1"/>
                </a:solidFill>
                <a:latin typeface="Century Gothic" panose="020B0502020202020204" pitchFamily="34" charset="0"/>
              </a:rPr>
              <a:t>| 6-10 JULY 2020</a:t>
            </a:r>
            <a:endParaRPr lang="en-GB" sz="2365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2854" y="29111273"/>
            <a:ext cx="5430051" cy="916274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66F9D97E-63E0-4F93-BB88-2D801E2E7D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324519"/>
              </p:ext>
            </p:extLst>
          </p:nvPr>
        </p:nvGraphicFramePr>
        <p:xfrm>
          <a:off x="21726024" y="11305864"/>
          <a:ext cx="20909298" cy="12344400"/>
        </p:xfrm>
        <a:graphic>
          <a:graphicData uri="http://schemas.openxmlformats.org/drawingml/2006/table">
            <a:tbl>
              <a:tblPr/>
              <a:tblGrid>
                <a:gridCol w="14393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15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240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rgbClr val="000033"/>
                          </a:solidFill>
                          <a:latin typeface="Tahoma"/>
                          <a:ea typeface="MS Mincho"/>
                          <a:cs typeface="Times New Roman"/>
                        </a:rPr>
                        <a:t>Variables</a:t>
                      </a:r>
                      <a:endParaRPr lang="en-US" sz="54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7" marR="6858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rgbClr val="000033"/>
                          </a:solidFill>
                          <a:latin typeface="Tahoma"/>
                          <a:ea typeface="MS Mincho"/>
                          <a:cs typeface="Times New Roman"/>
                        </a:rPr>
                        <a:t>Frequency (%)</a:t>
                      </a:r>
                      <a:endParaRPr lang="en-US" sz="54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7" marR="6858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240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rgbClr val="000033"/>
                          </a:solidFill>
                          <a:latin typeface="Tahoma"/>
                          <a:ea typeface="MS Mincho"/>
                          <a:cs typeface="Times New Roman"/>
                        </a:rPr>
                        <a:t>Sex  (n = 400)</a:t>
                      </a:r>
                      <a:endParaRPr lang="en-US" sz="54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7" marR="6858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4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7" marR="6858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240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dirty="0">
                          <a:solidFill>
                            <a:srgbClr val="000033"/>
                          </a:solidFill>
                          <a:latin typeface="Tahoma"/>
                          <a:ea typeface="MS Mincho"/>
                          <a:cs typeface="Times New Roman"/>
                        </a:rPr>
                        <a:t>    F</a:t>
                      </a:r>
                      <a:endParaRPr lang="en-US" sz="54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7" marR="6858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dirty="0">
                          <a:solidFill>
                            <a:srgbClr val="000033"/>
                          </a:solidFill>
                          <a:latin typeface="Tahoma"/>
                          <a:ea typeface="MS Mincho"/>
                          <a:cs typeface="Times New Roman"/>
                        </a:rPr>
                        <a:t>214 (53.5)</a:t>
                      </a:r>
                      <a:endParaRPr lang="en-US" sz="54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7" marR="6858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240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dirty="0">
                          <a:solidFill>
                            <a:srgbClr val="000033"/>
                          </a:solidFill>
                          <a:latin typeface="Tahoma"/>
                          <a:ea typeface="MS Mincho"/>
                          <a:cs typeface="Times New Roman"/>
                        </a:rPr>
                        <a:t>    M</a:t>
                      </a:r>
                      <a:endParaRPr lang="en-US" sz="54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7" marR="6858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dirty="0">
                          <a:solidFill>
                            <a:srgbClr val="000033"/>
                          </a:solidFill>
                          <a:latin typeface="Tahoma"/>
                          <a:ea typeface="MS Mincho"/>
                          <a:cs typeface="Times New Roman"/>
                        </a:rPr>
                        <a:t>186 (46.5)</a:t>
                      </a:r>
                      <a:endParaRPr lang="en-US" sz="54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7" marR="6858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2403"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rgbClr val="000033"/>
                          </a:solidFill>
                          <a:latin typeface="Tahoma"/>
                          <a:ea typeface="MS Mincho"/>
                          <a:cs typeface="Times New Roman"/>
                        </a:rPr>
                        <a:t>Use of multiple herbal medicines (n = 400)</a:t>
                      </a:r>
                      <a:endParaRPr lang="en-US" sz="54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7" marR="6858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240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dirty="0">
                          <a:solidFill>
                            <a:srgbClr val="000033"/>
                          </a:solidFill>
                          <a:latin typeface="Tahoma"/>
                          <a:ea typeface="MS Mincho"/>
                          <a:cs typeface="Times New Roman"/>
                        </a:rPr>
                        <a:t>    Yes</a:t>
                      </a:r>
                      <a:endParaRPr lang="en-US" sz="54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7" marR="6858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dirty="0">
                          <a:solidFill>
                            <a:srgbClr val="000033"/>
                          </a:solidFill>
                          <a:latin typeface="Tahoma"/>
                          <a:ea typeface="MS Mincho"/>
                          <a:cs typeface="Times New Roman"/>
                        </a:rPr>
                        <a:t>344 (86%)</a:t>
                      </a:r>
                      <a:endParaRPr lang="en-US" sz="54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7" marR="6858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240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dirty="0">
                          <a:solidFill>
                            <a:srgbClr val="000033"/>
                          </a:solidFill>
                          <a:latin typeface="Tahoma"/>
                          <a:ea typeface="MS Mincho"/>
                          <a:cs typeface="Times New Roman"/>
                        </a:rPr>
                        <a:t>    No</a:t>
                      </a:r>
                      <a:endParaRPr lang="en-US" sz="54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7" marR="6858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dirty="0">
                          <a:solidFill>
                            <a:srgbClr val="000033"/>
                          </a:solidFill>
                          <a:latin typeface="Tahoma"/>
                          <a:ea typeface="MS Mincho"/>
                          <a:cs typeface="Times New Roman"/>
                        </a:rPr>
                        <a:t>66 (14%)</a:t>
                      </a:r>
                      <a:endParaRPr lang="en-US" sz="54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7" marR="6858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2403"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rgbClr val="000033"/>
                          </a:solidFill>
                          <a:latin typeface="Tahoma"/>
                          <a:ea typeface="MS Mincho"/>
                          <a:cs typeface="Times New Roman"/>
                        </a:rPr>
                        <a:t>Number of herbs used (n = 400)</a:t>
                      </a:r>
                      <a:endParaRPr lang="en-US" sz="54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7" marR="6858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5240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dirty="0">
                          <a:solidFill>
                            <a:srgbClr val="000033"/>
                          </a:solidFill>
                          <a:latin typeface="Tahoma"/>
                          <a:ea typeface="MS Mincho"/>
                          <a:cs typeface="Times New Roman"/>
                        </a:rPr>
                        <a:t>    Two</a:t>
                      </a:r>
                      <a:endParaRPr lang="en-US" sz="54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7" marR="6858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dirty="0">
                          <a:solidFill>
                            <a:srgbClr val="000033"/>
                          </a:solidFill>
                          <a:latin typeface="Tahoma"/>
                          <a:ea typeface="MS Mincho"/>
                          <a:cs typeface="Times New Roman"/>
                        </a:rPr>
                        <a:t>26 (6.5%)</a:t>
                      </a:r>
                      <a:endParaRPr lang="en-US" sz="54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7" marR="6858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5240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dirty="0">
                          <a:solidFill>
                            <a:srgbClr val="000033"/>
                          </a:solidFill>
                          <a:latin typeface="Tahoma"/>
                          <a:ea typeface="MS Mincho"/>
                          <a:cs typeface="Times New Roman"/>
                        </a:rPr>
                        <a:t>    Three</a:t>
                      </a:r>
                      <a:endParaRPr lang="en-US" sz="54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7" marR="6858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dirty="0">
                          <a:solidFill>
                            <a:srgbClr val="000033"/>
                          </a:solidFill>
                          <a:latin typeface="Tahoma"/>
                          <a:ea typeface="MS Mincho"/>
                          <a:cs typeface="Times New Roman"/>
                        </a:rPr>
                        <a:t>61 (15.3%)</a:t>
                      </a:r>
                      <a:endParaRPr lang="en-US" sz="54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7" marR="6858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5240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dirty="0">
                          <a:solidFill>
                            <a:srgbClr val="000033"/>
                          </a:solidFill>
                          <a:latin typeface="Tahoma"/>
                          <a:ea typeface="MS Mincho"/>
                          <a:cs typeface="Times New Roman"/>
                        </a:rPr>
                        <a:t>    Four</a:t>
                      </a:r>
                      <a:endParaRPr lang="en-US" sz="54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7" marR="6858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dirty="0">
                          <a:solidFill>
                            <a:srgbClr val="000033"/>
                          </a:solidFill>
                          <a:latin typeface="Tahoma"/>
                          <a:ea typeface="MS Mincho"/>
                          <a:cs typeface="Times New Roman"/>
                        </a:rPr>
                        <a:t>87 (21.7%)</a:t>
                      </a:r>
                      <a:endParaRPr lang="en-US" sz="54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7" marR="6858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5240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dirty="0">
                          <a:solidFill>
                            <a:srgbClr val="000033"/>
                          </a:solidFill>
                          <a:latin typeface="Tahoma"/>
                          <a:ea typeface="MS Mincho"/>
                          <a:cs typeface="Times New Roman"/>
                        </a:rPr>
                        <a:t>    Five or more</a:t>
                      </a:r>
                      <a:endParaRPr lang="en-US" sz="54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7" marR="6858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dirty="0">
                          <a:solidFill>
                            <a:srgbClr val="000033"/>
                          </a:solidFill>
                          <a:latin typeface="Tahoma"/>
                          <a:ea typeface="MS Mincho"/>
                          <a:cs typeface="Times New Roman"/>
                        </a:rPr>
                        <a:t>226 (56.5%)</a:t>
                      </a:r>
                      <a:endParaRPr lang="en-US" sz="54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7" marR="6858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52403"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rgbClr val="000033"/>
                          </a:solidFill>
                          <a:latin typeface="Tahoma"/>
                          <a:ea typeface="MS Mincho"/>
                          <a:cs typeface="Times New Roman"/>
                        </a:rPr>
                        <a:t>Consulted health professionals (n = 400)</a:t>
                      </a:r>
                      <a:endParaRPr lang="en-US" sz="54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7" marR="6858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5240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>
                          <a:solidFill>
                            <a:srgbClr val="000033"/>
                          </a:solidFill>
                          <a:latin typeface="Tahoma"/>
                          <a:ea typeface="MS Mincho"/>
                          <a:cs typeface="Times New Roman"/>
                        </a:rPr>
                        <a:t>    Yes </a:t>
                      </a:r>
                      <a:endParaRPr lang="en-US" sz="540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7" marR="6858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dirty="0">
                          <a:solidFill>
                            <a:srgbClr val="000033"/>
                          </a:solidFill>
                          <a:latin typeface="Tahoma"/>
                          <a:ea typeface="MS Mincho"/>
                          <a:cs typeface="Times New Roman"/>
                        </a:rPr>
                        <a:t>24 (6%))</a:t>
                      </a:r>
                      <a:endParaRPr lang="en-US" sz="54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7" marR="6858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65240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dirty="0">
                          <a:solidFill>
                            <a:srgbClr val="000033"/>
                          </a:solidFill>
                          <a:latin typeface="Tahoma"/>
                          <a:ea typeface="MS Mincho"/>
                          <a:cs typeface="Times New Roman"/>
                        </a:rPr>
                        <a:t>    No </a:t>
                      </a:r>
                      <a:endParaRPr lang="en-US" sz="54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7" marR="6858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dirty="0">
                          <a:solidFill>
                            <a:srgbClr val="000033"/>
                          </a:solidFill>
                          <a:latin typeface="Tahoma"/>
                          <a:ea typeface="MS Mincho"/>
                          <a:cs typeface="Times New Roman"/>
                        </a:rPr>
                        <a:t>376 (94%)</a:t>
                      </a:r>
                      <a:endParaRPr lang="en-US" sz="54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7" marR="6858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5" name="TextBox 25">
            <a:extLst>
              <a:ext uri="{FF2B5EF4-FFF2-40B4-BE49-F238E27FC236}">
                <a16:creationId xmlns:a16="http://schemas.microsoft.com/office/drawing/2014/main" id="{5F665ACC-4673-47CE-AB1C-6C16ED282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646" y="23879056"/>
            <a:ext cx="42474471" cy="4862870"/>
          </a:xfrm>
          <a:prstGeom prst="rect">
            <a:avLst/>
          </a:prstGeom>
          <a:solidFill>
            <a:srgbClr val="CDFB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US" altLang="en-US" sz="6000" b="1" dirty="0">
                <a:solidFill>
                  <a:srgbClr val="000000"/>
                </a:solidFill>
                <a:latin typeface="Trebuchet MS" panose="020B0603020202020204" pitchFamily="34" charset="0"/>
              </a:rPr>
              <a:t>CONCLUSION</a:t>
            </a:r>
            <a:endParaRPr lang="en-US" altLang="en-US" sz="60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algn="just">
              <a:spcBef>
                <a:spcPts val="1200"/>
              </a:spcBef>
            </a:pPr>
            <a:r>
              <a:rPr lang="en-AU" altLang="en-US" sz="6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finding suggests that there might be risk of potential herb-herb and drug-herb interaction leading to adverse health outcomes among people living with HIV in poor settings. Providing health education about the consequences of polyherbacy will be imperative to reduce potential herb-antiretroviral medication interactions. However, further research is required to ascertain the potential herb-drug interactions and harmful health outcomes of polyherbacy.</a:t>
            </a:r>
          </a:p>
        </p:txBody>
      </p:sp>
      <p:sp>
        <p:nvSpPr>
          <p:cNvPr id="17" name="Rectangle 26">
            <a:extLst>
              <a:ext uri="{FF2B5EF4-FFF2-40B4-BE49-F238E27FC236}">
                <a16:creationId xmlns:a16="http://schemas.microsoft.com/office/drawing/2014/main" id="{163C7348-F0C1-40D8-AA8F-EB82C5CCB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441" y="10360414"/>
            <a:ext cx="21064996" cy="11172289"/>
          </a:xfrm>
          <a:prstGeom prst="rect">
            <a:avLst/>
          </a:prstGeom>
          <a:solidFill>
            <a:srgbClr val="DCE2E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just">
              <a:defRPr/>
            </a:pPr>
            <a:r>
              <a:rPr lang="en-US" altLang="en-US" sz="6000" b="1" dirty="0">
                <a:latin typeface="Tahoma" panose="020B0604030504040204" pitchFamily="34" charset="0"/>
                <a:cs typeface="Tahoma" panose="020B0604030504040204" pitchFamily="34" charset="0"/>
              </a:rPr>
              <a:t>RESULTS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n-AU" sz="6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Four hundred respondents completed the survey and all reported use of at least one form of herbal medicine. 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n-AU" sz="6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prevalence of polyherbacy among the respondents was 86% (n = 344), with 56.5% (n = 226) taking five or more concomitant herbal preparations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n-AU" sz="6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Being female (OR, 3.1; 95%CI, 1.4-6.68; p=0.004), having no formal education (OR, 6.5; 95%CI, 3.4-13.44; p&lt;0.001), and low income (OR, 3.0; 95%CI, 1.54-5.33; p&lt;0.001), were associated with use of polyherbacy. 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n-AU" sz="6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Most participants (n = 376, 94%) did not disclose the use of herbal medicine with health professionals. </a:t>
            </a:r>
            <a:endParaRPr lang="en-US" altLang="en-US" sz="60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Rectangle 24">
            <a:extLst>
              <a:ext uri="{FF2B5EF4-FFF2-40B4-BE49-F238E27FC236}">
                <a16:creationId xmlns:a16="http://schemas.microsoft.com/office/drawing/2014/main" id="{A3333864-3715-41AD-A8D4-0A0A06515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646" y="5463418"/>
            <a:ext cx="18156466" cy="3970318"/>
          </a:xfrm>
          <a:prstGeom prst="rect">
            <a:avLst/>
          </a:prstGeom>
          <a:solidFill>
            <a:srgbClr val="B1BF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altLang="en-US" sz="6000" b="1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OBJECTIVES</a:t>
            </a:r>
            <a:endParaRPr lang="en-US" altLang="en-US" sz="6000" dirty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AU" altLang="en-US" sz="6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aim of this study was to determine the prevalence of polyherbacy in people living with HIV in Ethiopia and motivations for consumption of these products. </a:t>
            </a:r>
          </a:p>
        </p:txBody>
      </p:sp>
      <p:sp>
        <p:nvSpPr>
          <p:cNvPr id="19" name="TextBox 25">
            <a:extLst>
              <a:ext uri="{FF2B5EF4-FFF2-40B4-BE49-F238E27FC236}">
                <a16:creationId xmlns:a16="http://schemas.microsoft.com/office/drawing/2014/main" id="{8D8FEC2B-865E-4A11-A4E8-9FA1B66C2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89471" y="5241175"/>
            <a:ext cx="24049646" cy="4708981"/>
          </a:xfrm>
          <a:prstGeom prst="rect">
            <a:avLst/>
          </a:prstGeom>
          <a:solidFill>
            <a:srgbClr val="CDFB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just"/>
            <a:r>
              <a:rPr lang="en-US" altLang="en-US" sz="6000" b="1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METHODS</a:t>
            </a:r>
            <a:endParaRPr lang="en-US" altLang="en-US" sz="6000" dirty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altLang="en-US" sz="60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 cross-sectional study was conducted using an interviewer administered survey. A sample of 412 participants living with HIV and aged 18 years or above were recruited from five primary hospitals located in Addis Ababa. </a:t>
            </a:r>
            <a:endParaRPr lang="en-US" altLang="en-US" sz="6000" dirty="0">
              <a:solidFill>
                <a:srgbClr val="000000"/>
              </a:solidFill>
            </a:endParaRPr>
          </a:p>
        </p:txBody>
      </p:sp>
      <p:sp>
        <p:nvSpPr>
          <p:cNvPr id="22" name="TextBox 27">
            <a:extLst>
              <a:ext uri="{FF2B5EF4-FFF2-40B4-BE49-F238E27FC236}">
                <a16:creationId xmlns:a16="http://schemas.microsoft.com/office/drawing/2014/main" id="{7596324A-4ECA-45B0-81ED-0A3CD62D7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22144" y="10120178"/>
            <a:ext cx="12970710" cy="1015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altLang="en-US" sz="6000" dirty="0"/>
              <a:t>Table 1: Herbal medicine use </a:t>
            </a:r>
          </a:p>
        </p:txBody>
      </p:sp>
      <p:pic>
        <p:nvPicPr>
          <p:cNvPr id="5" name="ZS">
            <a:hlinkClick r:id="" action="ppaction://media"/>
            <a:extLst>
              <a:ext uri="{FF2B5EF4-FFF2-40B4-BE49-F238E27FC236}">
                <a16:creationId xmlns:a16="http://schemas.microsoft.com/office/drawing/2014/main" id="{6EDAEA1F-6277-4832-A2D8-6B459A902C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403079" y="30513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11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4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</TotalTime>
  <Words>439</Words>
  <Application>Microsoft Office PowerPoint</Application>
  <PresentationFormat>Custom</PresentationFormat>
  <Paragraphs>41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Arial</vt:lpstr>
      <vt:lpstr>Calibri</vt:lpstr>
      <vt:lpstr>Calibri Light</vt:lpstr>
      <vt:lpstr>Cambria</vt:lpstr>
      <vt:lpstr>Century Gothic</vt:lpstr>
      <vt:lpstr>Tahoma</vt:lpstr>
      <vt:lpstr>Times</vt:lpstr>
      <vt:lpstr>Trebuchet MS</vt:lpstr>
      <vt:lpstr>Verdana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Mona Dolan</dc:creator>
  <cp:lastModifiedBy>Windows User</cp:lastModifiedBy>
  <cp:revision>21</cp:revision>
  <dcterms:created xsi:type="dcterms:W3CDTF">2016-06-23T11:49:10Z</dcterms:created>
  <dcterms:modified xsi:type="dcterms:W3CDTF">2020-06-12T16:03:23Z</dcterms:modified>
</cp:coreProperties>
</file>